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2" r:id="rId3"/>
    <p:sldId id="270" r:id="rId4"/>
    <p:sldId id="271" r:id="rId5"/>
    <p:sldId id="269" r:id="rId6"/>
    <p:sldId id="263" r:id="rId7"/>
    <p:sldId id="260" r:id="rId8"/>
    <p:sldId id="261" r:id="rId9"/>
    <p:sldId id="267" r:id="rId1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7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680"/>
  </p:normalViewPr>
  <p:slideViewPr>
    <p:cSldViewPr snapToGrid="0">
      <p:cViewPr>
        <p:scale>
          <a:sx n="91" d="100"/>
          <a:sy n="91" d="100"/>
        </p:scale>
        <p:origin x="137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71DE6-62BF-E64C-9773-9C1661289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752942-268E-F27E-ACC6-1750FEE16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3F539-DA8B-FC00-5602-7A338ED09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DF38-464F-E142-9773-7B9A2D859299}" type="datetimeFigureOut">
              <a:rPr lang="en-DE" smtClean="0"/>
              <a:t>16.02.23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BD6C4-9CCA-9EE1-B3BD-E37F07798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3CF48-D853-0D28-D1BA-2F775822F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52BE-CC80-0D42-86BC-67CF219D3EB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21983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50043-4942-6B1B-D373-CBC3D7D81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4F6AFD-2AF7-FC4C-03A6-174CD42DF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C91C0-687E-4DDB-2BE0-C176E5C9D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DF38-464F-E142-9773-7B9A2D859299}" type="datetimeFigureOut">
              <a:rPr lang="en-DE" smtClean="0"/>
              <a:t>16.02.23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3DF00-86D1-1917-FE41-E7FAA8E0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3E200-82CC-FDF0-82B2-5717BA5A8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52BE-CC80-0D42-86BC-67CF219D3EB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3530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BBFC2A-7B36-4E5F-072A-F97A534427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48932B-A2B5-CB86-9DBB-02FABAEBD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90C46-DFF9-E52C-4231-5B2F37009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DF38-464F-E142-9773-7B9A2D859299}" type="datetimeFigureOut">
              <a:rPr lang="en-DE" smtClean="0"/>
              <a:t>16.02.23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645F-9C87-2C10-10EC-B5A4A14D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C2A3A-785E-5D8F-516C-664FF9F5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52BE-CC80-0D42-86BC-67CF219D3EB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3194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F0E58-418A-C02C-DBAE-FB65B4A06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FBDB1-89D8-6E26-A556-D419D795D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E649C-DCCE-29C8-589A-9E039A6D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DF38-464F-E142-9773-7B9A2D859299}" type="datetimeFigureOut">
              <a:rPr lang="en-DE" smtClean="0"/>
              <a:t>16.02.23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AA242-5105-6B9C-0F9E-51B956F51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274CB-14A7-CBF8-830C-B51D47FA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52BE-CC80-0D42-86BC-67CF219D3EB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7457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695C-5430-86BE-B36C-A39682BA8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2F2A4-F583-6189-86DA-EA6A459AB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39BBA-DA02-D604-F240-FD782A0E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DF38-464F-E142-9773-7B9A2D859299}" type="datetimeFigureOut">
              <a:rPr lang="en-DE" smtClean="0"/>
              <a:t>16.02.23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A7C02-CE5A-CCCA-3A3F-7C975B4E6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CDAC4-12DA-0FDB-FB24-166D86212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52BE-CC80-0D42-86BC-67CF219D3EB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31411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730B-9924-0F92-09F5-337330D1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20EB3-733C-0BA7-340C-265F6DAA0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48D27-C8AF-355F-E1EE-3D87B4B57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73888-BEDD-D2E9-F96B-2E6AFCD03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DF38-464F-E142-9773-7B9A2D859299}" type="datetimeFigureOut">
              <a:rPr lang="en-DE" smtClean="0"/>
              <a:t>16.02.23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1F170-CEEA-9170-351E-90FA5E9DD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AA63E-3ABA-726F-E1C1-0412A1B1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52BE-CC80-0D42-86BC-67CF219D3EB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27160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E01B-C196-7B3B-6734-C50491969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E2821-796E-066B-649D-2918C9E89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1D1DD-2C33-DB7B-100D-296FDD2D9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FE1EE-19E2-1AE4-D194-1F7F9DC44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53D33-EA51-CFA3-BCF4-405FFF9162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92B128-D0FF-EFBF-C4DB-B6FD9144A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DF38-464F-E142-9773-7B9A2D859299}" type="datetimeFigureOut">
              <a:rPr lang="en-DE" smtClean="0"/>
              <a:t>16.02.23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CD8E-BF58-3485-2C13-1EA012735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226488-A65E-5666-4997-862F6171E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52BE-CC80-0D42-86BC-67CF219D3EB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322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E40A-BAFA-D0A6-F688-F8F5A4F7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83B245-88BB-A6EF-842D-976793943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DF38-464F-E142-9773-7B9A2D859299}" type="datetimeFigureOut">
              <a:rPr lang="en-DE" smtClean="0"/>
              <a:t>16.02.23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5AC6A-A109-A4D2-D721-35C1E6DD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CE61B-9759-BF49-772B-8842B6A8F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52BE-CC80-0D42-86BC-67CF219D3EB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6612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5859CF-68BD-DECA-6F4A-FF5640394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DF38-464F-E142-9773-7B9A2D859299}" type="datetimeFigureOut">
              <a:rPr lang="en-DE" smtClean="0"/>
              <a:t>16.02.23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920E0B-19AA-65CC-056E-C3F65431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C6C85-9939-32CE-4CE1-FE71C449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52BE-CC80-0D42-86BC-67CF219D3EB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703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AA4DD-6109-77BA-C5AB-A225B317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263DB-B693-81D8-B694-94047B323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863865-F112-487B-080C-A844A71D3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AE369D-1CA9-FFEF-BD26-F83C8EC71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DF38-464F-E142-9773-7B9A2D859299}" type="datetimeFigureOut">
              <a:rPr lang="en-DE" smtClean="0"/>
              <a:t>16.02.23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A590C4-85A1-2CB4-3978-2E430485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B14E8-DC46-9694-DA25-29A5DAB30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52BE-CC80-0D42-86BC-67CF219D3EB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73403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99CBC-B17D-42D5-8ACE-1F2B5CE1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BEAF3D-80FC-E830-D880-0FE17BC69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D50721-1FF7-E91F-4269-67A43723C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33AB94-FA1A-A1B4-9C73-465851537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DF38-464F-E142-9773-7B9A2D859299}" type="datetimeFigureOut">
              <a:rPr lang="en-DE" smtClean="0"/>
              <a:t>16.02.23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532B3-3BF1-8303-9F77-062C006A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FA96E-6A77-34B2-457D-F4B0E4D0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52BE-CC80-0D42-86BC-67CF219D3EB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4665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9895BF-2E78-5529-9064-54E975DDA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73E4A-F778-2A9F-EF2C-680747D8E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B5728-E91A-5828-71EB-1D15687FD9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8DF38-464F-E142-9773-7B9A2D859299}" type="datetimeFigureOut">
              <a:rPr lang="en-DE" smtClean="0"/>
              <a:t>16.02.23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A5D71-6E71-3C56-6E92-5B6665E1D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9DA82-08DD-6E50-ED0D-FD2F7D99B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852BE-CC80-0D42-86BC-67CF219D3EB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8959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9B6172-82CC-B64D-5FA6-AEBD8C846FF8}"/>
              </a:ext>
            </a:extLst>
          </p:cNvPr>
          <p:cNvSpPr txBox="1"/>
          <p:nvPr/>
        </p:nvSpPr>
        <p:spPr>
          <a:xfrm>
            <a:off x="2098109" y="2721114"/>
            <a:ext cx="799578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000" dirty="0">
                <a:latin typeface="+mj-lt"/>
              </a:rPr>
              <a:t>Computational deep phenotyping of individuals with likely genetic epilepsy syndromes</a:t>
            </a:r>
          </a:p>
          <a:p>
            <a:pPr algn="ctr">
              <a:spcBef>
                <a:spcPts val="1200"/>
              </a:spcBef>
            </a:pPr>
            <a:r>
              <a:rPr lang="en-DE" sz="1600" dirty="0">
                <a:latin typeface="+mj-lt"/>
              </a:rPr>
              <a:t>Alina Ivaniuk, Christian Bosselmann, Dennis Lal</a:t>
            </a:r>
          </a:p>
        </p:txBody>
      </p:sp>
    </p:spTree>
    <p:extLst>
      <p:ext uri="{BB962C8B-B14F-4D97-AF65-F5344CB8AC3E}">
        <p14:creationId xmlns:p14="http://schemas.microsoft.com/office/powerpoint/2010/main" val="456839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C3789E2-9AFF-1104-615C-724D633FEB42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000" dirty="0">
                <a:latin typeface="+mj-lt"/>
              </a:rPr>
              <a:t>Computational phenotyping can help us rethink retrospective research</a:t>
            </a:r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A3424C38-05E0-F07B-B7EB-437212B9B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81" y="1140571"/>
            <a:ext cx="2904794" cy="32359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6294BF-BD33-9D15-A269-C13A556A4CCB}"/>
              </a:ext>
            </a:extLst>
          </p:cNvPr>
          <p:cNvSpPr txBox="1"/>
          <p:nvPr/>
        </p:nvSpPr>
        <p:spPr>
          <a:xfrm>
            <a:off x="862641" y="2301109"/>
            <a:ext cx="278633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PAST &amp; PRESENT: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Individual physicians report on patients they see in clinic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Manual chart review to compile data set on clinical features of cohort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panose="020B06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Heterogeneous, low-throughput data only usable for few studies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96716-E843-9EF4-79B0-C34CE0482EEA}"/>
              </a:ext>
            </a:extLst>
          </p:cNvPr>
          <p:cNvSpPr txBox="1"/>
          <p:nvPr/>
        </p:nvSpPr>
        <p:spPr>
          <a:xfrm>
            <a:off x="7904383" y="2301109"/>
            <a:ext cx="293298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FUTURE: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Utilize natural language processing to identify patients of interest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Limit manual chart review by querying the backend EMR database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panose="020B06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Homogeneous pipeline to power automated analysis for different research uses</a:t>
            </a:r>
          </a:p>
        </p:txBody>
      </p:sp>
    </p:spTree>
    <p:extLst>
      <p:ext uri="{BB962C8B-B14F-4D97-AF65-F5344CB8AC3E}">
        <p14:creationId xmlns:p14="http://schemas.microsoft.com/office/powerpoint/2010/main" val="2277256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17751F-6790-DD6E-8271-07F0180B1C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4"/>
          <a:stretch/>
        </p:blipFill>
        <p:spPr>
          <a:xfrm>
            <a:off x="0" y="1047923"/>
            <a:ext cx="7603299" cy="53756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61B1E2-A7AE-4AA1-441E-C6DFDAE13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611" y="4207398"/>
            <a:ext cx="4298876" cy="14377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953A1B-E46D-FE8D-7439-99E909B8CD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217"/>
          <a:stretch/>
        </p:blipFill>
        <p:spPr>
          <a:xfrm>
            <a:off x="7753611" y="1047924"/>
            <a:ext cx="2279745" cy="2830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ACF8E-332C-DAB0-4B3E-F97BFA1B48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694" r="658"/>
          <a:stretch/>
        </p:blipFill>
        <p:spPr>
          <a:xfrm>
            <a:off x="10140617" y="1047923"/>
            <a:ext cx="1793764" cy="2830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3B7E01-11E7-642B-BDCB-6DB58DBC867E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000" dirty="0">
                <a:latin typeface="+mj-lt"/>
              </a:rPr>
              <a:t>The Cleveland Clinic has state-of-the-art clinical data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558096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3B7E01-11E7-642B-BDCB-6DB58DBC867E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000">
                <a:latin typeface="+mj-lt"/>
              </a:rPr>
              <a:t>Ontologies can help us harmonize and standardize phenotypic information</a:t>
            </a:r>
            <a:endParaRPr lang="en-DE" sz="3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8DB07E-C815-AC15-E7EE-FDF35AEF2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511"/>
          <a:stretch/>
        </p:blipFill>
        <p:spPr>
          <a:xfrm>
            <a:off x="869527" y="553998"/>
            <a:ext cx="10452945" cy="4524439"/>
          </a:xfrm>
          <a:prstGeom prst="rect">
            <a:avLst/>
          </a:prstGeom>
        </p:spPr>
      </p:pic>
      <p:pic>
        <p:nvPicPr>
          <p:cNvPr id="5122" name="Picture 2" descr="GitHub - obophenotype/human-phenotype-ontology: Ontology for the  description of human clinical features">
            <a:extLst>
              <a:ext uri="{FF2B5EF4-FFF2-40B4-BE49-F238E27FC236}">
                <a16:creationId xmlns:a16="http://schemas.microsoft.com/office/drawing/2014/main" id="{13A761EA-EB39-B1D3-7C19-F8DE840E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85" y="5078437"/>
            <a:ext cx="3111836" cy="155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umls · GitHub Topics · GitHub">
            <a:extLst>
              <a:ext uri="{FF2B5EF4-FFF2-40B4-BE49-F238E27FC236}">
                <a16:creationId xmlns:a16="http://schemas.microsoft.com/office/drawing/2014/main" id="{294F640F-CA45-A0B1-5693-A2D7225E2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11797" r="36250" b="54688"/>
          <a:stretch/>
        </p:blipFill>
        <p:spPr bwMode="auto">
          <a:xfrm>
            <a:off x="8776421" y="5078435"/>
            <a:ext cx="2546051" cy="155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583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A62980-1E76-8DA5-68F5-7062674CA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6434202" y="719202"/>
            <a:ext cx="5757798" cy="57577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E160D4-EDE3-0972-5EBA-727F47B8A9F5}"/>
              </a:ext>
            </a:extLst>
          </p:cNvPr>
          <p:cNvSpPr txBox="1"/>
          <p:nvPr/>
        </p:nvSpPr>
        <p:spPr>
          <a:xfrm>
            <a:off x="338202" y="719202"/>
            <a:ext cx="5757798" cy="559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E" sz="1600" b="1" dirty="0"/>
              <a:t>Cohort definition</a:t>
            </a:r>
          </a:p>
          <a:p>
            <a:pPr>
              <a:lnSpc>
                <a:spcPct val="150000"/>
              </a:lnSpc>
            </a:pPr>
            <a:r>
              <a:rPr lang="en-DE" sz="1600" dirty="0"/>
              <a:t>ICD10 G40.x and CPT EEG </a:t>
            </a:r>
          </a:p>
          <a:p>
            <a:pPr>
              <a:lnSpc>
                <a:spcPct val="150000"/>
              </a:lnSpc>
            </a:pPr>
            <a:r>
              <a:rPr lang="en-DE" sz="1600" dirty="0"/>
              <a:t>Diagnosis at age 0-5 years</a:t>
            </a:r>
          </a:p>
          <a:p>
            <a:pPr>
              <a:lnSpc>
                <a:spcPct val="150000"/>
              </a:lnSpc>
            </a:pPr>
            <a:r>
              <a:rPr lang="en-DE" sz="1600" dirty="0"/>
              <a:t>ICD matching and NLP algorithm to find (likely) genetic individuals</a:t>
            </a:r>
          </a:p>
          <a:p>
            <a:pPr>
              <a:lnSpc>
                <a:spcPct val="150000"/>
              </a:lnSpc>
            </a:pPr>
            <a:endParaRPr lang="en-DE" sz="1600" dirty="0"/>
          </a:p>
          <a:p>
            <a:pPr>
              <a:lnSpc>
                <a:spcPct val="150000"/>
              </a:lnSpc>
            </a:pPr>
            <a:r>
              <a:rPr lang="en-DE" sz="1600" b="1" dirty="0"/>
              <a:t>Statistical approach</a:t>
            </a:r>
          </a:p>
          <a:p>
            <a:pPr>
              <a:lnSpc>
                <a:spcPct val="150000"/>
              </a:lnSpc>
            </a:pPr>
            <a:r>
              <a:rPr lang="en-DE" sz="1600" dirty="0"/>
              <a:t>Cohort matching, propensity score nearest-neighbour matching (age, sex, ethnicity, and median age), </a:t>
            </a:r>
            <a:r>
              <a:rPr lang="en-GB" sz="1600" dirty="0"/>
              <a:t>n</a:t>
            </a:r>
            <a:r>
              <a:rPr lang="en-DE" sz="1600" dirty="0"/>
              <a:t>ormalization for encounter frequency with downsampling, </a:t>
            </a:r>
            <a:r>
              <a:rPr lang="en-GB" sz="1600" dirty="0"/>
              <a:t>s</a:t>
            </a:r>
            <a:r>
              <a:rPr lang="en-DE" sz="1600" dirty="0"/>
              <a:t>ignificance threshold Bonferroni-corrected alpha &lt;0.01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E" sz="1600" dirty="0"/>
          </a:p>
          <a:p>
            <a:pPr>
              <a:lnSpc>
                <a:spcPct val="150000"/>
              </a:lnSpc>
            </a:pPr>
            <a:r>
              <a:rPr lang="en-DE" sz="1600" b="1" dirty="0"/>
              <a:t>A: </a:t>
            </a:r>
            <a:r>
              <a:rPr lang="en-DE" sz="1600" dirty="0"/>
              <a:t>Length of follow-up from electronic health record (</a:t>
            </a:r>
            <a:r>
              <a:rPr lang="en-GB" sz="1600" dirty="0"/>
              <a:t>EHR) for </a:t>
            </a:r>
            <a:r>
              <a:rPr lang="en-DE" sz="1600" dirty="0"/>
              <a:t>1671 patients with a total </a:t>
            </a:r>
            <a:r>
              <a:rPr lang="en-GB" sz="1600" dirty="0"/>
              <a:t>&gt;10,000 patient years of follow-up (mean 6.5, range 0-28). &gt;1,000,000 phenotype annotations with </a:t>
            </a:r>
            <a:r>
              <a:rPr lang="en-DE" sz="1600" dirty="0"/>
              <a:t>7192 unique UMLS concepts and 1355 unique HPO terms after propagation.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3789E2-9AFF-1104-615C-724D633FEB42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000" dirty="0">
                <a:latin typeface="+mj-lt"/>
              </a:rPr>
              <a:t>Retrospective analysis of genetic epilepsy across &gt;10,000 patient years</a:t>
            </a:r>
          </a:p>
        </p:txBody>
      </p:sp>
    </p:spTree>
    <p:extLst>
      <p:ext uri="{BB962C8B-B14F-4D97-AF65-F5344CB8AC3E}">
        <p14:creationId xmlns:p14="http://schemas.microsoft.com/office/powerpoint/2010/main" val="643193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A62980-1E76-8DA5-68F5-7062674CA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6434202" y="719202"/>
            <a:ext cx="5757798" cy="57577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E160D4-EDE3-0972-5EBA-727F47B8A9F5}"/>
                  </a:ext>
                </a:extLst>
              </p:cNvPr>
              <p:cNvSpPr txBox="1"/>
              <p:nvPr/>
            </p:nvSpPr>
            <p:spPr>
              <a:xfrm>
                <a:off x="338202" y="719202"/>
                <a:ext cx="6096000" cy="4854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DE" sz="1600" b="1" dirty="0"/>
                  <a:t>B: Likely genetic patients are younger when they have healthcare encounters </a:t>
                </a:r>
                <a:r>
                  <a:rPr lang="en-DE" sz="1600" dirty="0"/>
                  <a:t>(mean 5.29 years vs. 5.83, two-sided t-test; p = 4.9e-07). </a:t>
                </a:r>
              </a:p>
              <a:p>
                <a:pPr>
                  <a:lnSpc>
                    <a:spcPct val="150000"/>
                  </a:lnSpc>
                </a:pPr>
                <a:endParaRPr lang="en-DE" sz="1600" dirty="0"/>
              </a:p>
              <a:p>
                <a:pPr>
                  <a:lnSpc>
                    <a:spcPct val="150000"/>
                  </a:lnSpc>
                </a:pPr>
                <a:r>
                  <a:rPr lang="en-DE" sz="1600" b="1" dirty="0"/>
                  <a:t>C: Likely genetic patients are diagnosed earlier </a:t>
                </a:r>
                <a:r>
                  <a:rPr lang="en-DE" sz="1600" dirty="0"/>
                  <a:t>(mean 1.87 years vs. 2.09, two-sided t-test; p &lt; 2.22e-16). </a:t>
                </a:r>
              </a:p>
              <a:p>
                <a:pPr>
                  <a:lnSpc>
                    <a:spcPct val="150000"/>
                  </a:lnSpc>
                </a:pPr>
                <a:endParaRPr lang="en-DE" sz="1600" dirty="0"/>
              </a:p>
              <a:p>
                <a:pPr>
                  <a:lnSpc>
                    <a:spcPct val="150000"/>
                  </a:lnSpc>
                </a:pPr>
                <a:r>
                  <a:rPr lang="en-DE" sz="1600" b="1" dirty="0"/>
                  <a:t>D: Likely genetic patients have more healthcare encounters during transition</a:t>
                </a:r>
                <a:r>
                  <a:rPr lang="en-DE" sz="1600" dirty="0"/>
                  <a:t> (age range 18-20 years: 6.17±3.26 mean annual encounters vs. 3.63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DE" sz="1600" dirty="0" smtClean="0"/>
                      <m:t>±</m:t>
                    </m:r>
                  </m:oMath>
                </a14:m>
                <a:r>
                  <a:rPr lang="en-GB" sz="1600" dirty="0"/>
                  <a:t>2.63, </a:t>
                </a:r>
                <a:r>
                  <a:rPr lang="en-DE" sz="1600" dirty="0"/>
                  <a:t>two-sided t-test; </a:t>
                </a:r>
                <a:r>
                  <a:rPr lang="en-GB" sz="1600" dirty="0"/>
                  <a:t>p  </a:t>
                </a:r>
                <a:r>
                  <a:rPr lang="de-DE" sz="1600" dirty="0"/>
                  <a:t>= 3.3e-07).</a:t>
                </a:r>
              </a:p>
              <a:p>
                <a:pPr>
                  <a:lnSpc>
                    <a:spcPct val="150000"/>
                  </a:lnSpc>
                </a:pPr>
                <a:endParaRPr lang="de-DE" sz="1600" dirty="0"/>
              </a:p>
              <a:p>
                <a:pPr>
                  <a:lnSpc>
                    <a:spcPct val="150000"/>
                  </a:lnSpc>
                </a:pPr>
                <a:r>
                  <a:rPr lang="de-DE" sz="1600" b="1" dirty="0"/>
                  <a:t>E: </a:t>
                </a:r>
                <a:r>
                  <a:rPr lang="de-DE" sz="1600" b="1" dirty="0" err="1"/>
                  <a:t>Likely</a:t>
                </a:r>
                <a:r>
                  <a:rPr lang="de-DE" sz="1600" b="1" dirty="0"/>
                  <a:t> </a:t>
                </a:r>
                <a:r>
                  <a:rPr lang="de-DE" sz="1600" b="1" dirty="0" err="1"/>
                  <a:t>genetic</a:t>
                </a:r>
                <a:r>
                  <a:rPr lang="de-DE" sz="1600" b="1" dirty="0"/>
                  <a:t> </a:t>
                </a:r>
                <a:r>
                  <a:rPr lang="de-DE" sz="1600" b="1" dirty="0" err="1"/>
                  <a:t>patients</a:t>
                </a:r>
                <a:r>
                  <a:rPr lang="de-DE" sz="1600" b="1" dirty="0"/>
                  <a:t> </a:t>
                </a:r>
                <a:r>
                  <a:rPr lang="de-DE" sz="1600" b="1" dirty="0" err="1"/>
                  <a:t>have</a:t>
                </a:r>
                <a:r>
                  <a:rPr lang="de-DE" sz="1600" b="1" dirty="0"/>
                  <a:t> </a:t>
                </a:r>
                <a:r>
                  <a:rPr lang="de-DE" sz="1600" b="1" dirty="0" err="1"/>
                  <a:t>more</a:t>
                </a:r>
                <a:r>
                  <a:rPr lang="de-DE" sz="1600" b="1" dirty="0"/>
                  <a:t> </a:t>
                </a:r>
                <a:r>
                  <a:rPr lang="de-DE" sz="1600" b="1" dirty="0" err="1"/>
                  <a:t>unique</a:t>
                </a:r>
                <a:r>
                  <a:rPr lang="de-DE" sz="1600" b="1" dirty="0"/>
                  <a:t> </a:t>
                </a:r>
                <a:r>
                  <a:rPr lang="de-DE" sz="1600" b="1" dirty="0" err="1"/>
                  <a:t>annotations</a:t>
                </a:r>
                <a:r>
                  <a:rPr lang="de-DE" sz="1600" b="1" dirty="0"/>
                  <a:t> per </a:t>
                </a:r>
                <a:r>
                  <a:rPr lang="de-DE" sz="1600" b="1" dirty="0" err="1"/>
                  <a:t>encounter</a:t>
                </a:r>
                <a:r>
                  <a:rPr lang="de-DE" sz="1600" dirty="0"/>
                  <a:t> (</a:t>
                </a:r>
                <a:r>
                  <a:rPr lang="de-DE" sz="1600" dirty="0" err="1"/>
                  <a:t>phenotypic</a:t>
                </a:r>
                <a:r>
                  <a:rPr lang="de-DE" sz="1600" dirty="0"/>
                  <a:t> </a:t>
                </a:r>
                <a:r>
                  <a:rPr lang="de-DE" sz="1600" dirty="0" err="1"/>
                  <a:t>complexity</a:t>
                </a:r>
                <a:r>
                  <a:rPr lang="de-DE" sz="1600" dirty="0"/>
                  <a:t> </a:t>
                </a:r>
                <a:r>
                  <a:rPr lang="de-DE" sz="1600" dirty="0" err="1"/>
                  <a:t>or</a:t>
                </a:r>
                <a:r>
                  <a:rPr lang="de-DE" sz="1600" dirty="0"/>
                  <a:t> </a:t>
                </a:r>
                <a:r>
                  <a:rPr lang="de-DE" sz="1600" dirty="0" err="1"/>
                  <a:t>healthcare</a:t>
                </a:r>
                <a:r>
                  <a:rPr lang="de-DE" sz="1600" dirty="0"/>
                  <a:t> </a:t>
                </a:r>
                <a:r>
                  <a:rPr lang="de-DE" sz="1600" dirty="0" err="1"/>
                  <a:t>utilization</a:t>
                </a:r>
                <a:r>
                  <a:rPr lang="de-DE" sz="1600" dirty="0"/>
                  <a:t>): 8.13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DE" sz="1600" dirty="0" smtClean="0"/>
                      <m:t>±</m:t>
                    </m:r>
                  </m:oMath>
                </a14:m>
                <a:r>
                  <a:rPr lang="de-DE" sz="1600" dirty="0"/>
                  <a:t>2.72 </a:t>
                </a:r>
                <a:r>
                  <a:rPr lang="de-DE" sz="1600" dirty="0" err="1"/>
                  <a:t>terms</a:t>
                </a:r>
                <a:r>
                  <a:rPr lang="de-DE" sz="1600" dirty="0"/>
                  <a:t> vs. 5.90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DE" sz="1600" dirty="0" smtClean="0"/>
                      <m:t>±</m:t>
                    </m:r>
                  </m:oMath>
                </a14:m>
                <a:r>
                  <a:rPr lang="de-DE" sz="1600" dirty="0"/>
                  <a:t>2.71, </a:t>
                </a:r>
                <a:r>
                  <a:rPr lang="en-DE" sz="1600" dirty="0"/>
                  <a:t>two-sided t-test; </a:t>
                </a:r>
                <a:r>
                  <a:rPr lang="de-DE" sz="1600" dirty="0"/>
                  <a:t>p = 5.81e-22.</a:t>
                </a:r>
                <a:endParaRPr lang="en-DE" sz="16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E160D4-EDE3-0972-5EBA-727F47B8A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02" y="719202"/>
                <a:ext cx="6096000" cy="4854791"/>
              </a:xfrm>
              <a:prstGeom prst="rect">
                <a:avLst/>
              </a:prstGeom>
              <a:blipFill>
                <a:blip r:embed="rId3"/>
                <a:stretch>
                  <a:fillRect l="-416" b="-7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C3789E2-9AFF-1104-615C-724D633FEB42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000" dirty="0">
                <a:latin typeface="+mj-lt"/>
              </a:rPr>
              <a:t>Likely genetic patients have distinct </a:t>
            </a:r>
            <a:r>
              <a:rPr lang="en-GB" sz="3000" dirty="0">
                <a:latin typeface="+mj-lt"/>
              </a:rPr>
              <a:t>EHR signatures and clinical features</a:t>
            </a:r>
            <a:endParaRPr lang="en-DE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0934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BFC674-9B0B-526B-1324-78AE0C30F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2220502" y="553998"/>
            <a:ext cx="7750995" cy="3875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192AFC-2C8B-2288-1CEB-71E6321CC2CB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000" dirty="0">
                <a:latin typeface="+mj-lt"/>
              </a:rPr>
              <a:t>Likely genetic patients have distinct </a:t>
            </a:r>
            <a:r>
              <a:rPr lang="en-GB" sz="3000" dirty="0">
                <a:latin typeface="+mj-lt"/>
              </a:rPr>
              <a:t>EHR signatures and clinical features</a:t>
            </a:r>
            <a:endParaRPr lang="en-DE" sz="30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C3A619-24F9-66F1-2747-C0580B41E1D8}"/>
              </a:ext>
            </a:extLst>
          </p:cNvPr>
          <p:cNvSpPr txBox="1"/>
          <p:nvPr/>
        </p:nvSpPr>
        <p:spPr>
          <a:xfrm>
            <a:off x="374939" y="4429496"/>
            <a:ext cx="11442120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E" sz="1600" b="1" dirty="0"/>
              <a:t>A: Some clinical features are significantly more common in likely genetic patients. </a:t>
            </a:r>
            <a:r>
              <a:rPr lang="en-DE" sz="1600" dirty="0"/>
              <a:t>Enrichment plot of term frequency (axes) for likely genetic vs. non-genetic patients. Each dot corresponds to a clinical feature. Dots are colored if they are significant, with larger dots corresponding to lower p-value (Fisher’s exact t-test, p-values adjusted for multiple testing via Bonferroni, alpha 0.05).</a:t>
            </a:r>
            <a:r>
              <a:rPr lang="en-DE" sz="1600" b="1" dirty="0"/>
              <a:t> </a:t>
            </a:r>
          </a:p>
          <a:p>
            <a:pPr>
              <a:lnSpc>
                <a:spcPct val="150000"/>
              </a:lnSpc>
            </a:pPr>
            <a:endParaRPr lang="en-DE" sz="1600" b="1" dirty="0"/>
          </a:p>
          <a:p>
            <a:pPr>
              <a:lnSpc>
                <a:spcPct val="150000"/>
              </a:lnSpc>
            </a:pPr>
            <a:r>
              <a:rPr lang="en-DE" sz="1600" b="1" dirty="0"/>
              <a:t>B: Likely genetic patients have distinct patterns of high-level clinical features. </a:t>
            </a:r>
            <a:r>
              <a:rPr lang="en-DE" sz="1600" dirty="0"/>
              <a:t>Forest plot of log Odds Ratio shown for each system-level phenotypic abnormality.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F25B6B9E-7729-3A6D-E5D1-63BAAC71D87F}"/>
              </a:ext>
            </a:extLst>
          </p:cNvPr>
          <p:cNvSpPr/>
          <p:nvPr/>
        </p:nvSpPr>
        <p:spPr>
          <a:xfrm>
            <a:off x="4952012" y="2460095"/>
            <a:ext cx="3657416" cy="1138128"/>
          </a:xfrm>
          <a:prstGeom prst="wedgeRectCallout">
            <a:avLst>
              <a:gd name="adj1" fmla="val 66567"/>
              <a:gd name="adj2" fmla="val -65256"/>
            </a:avLst>
          </a:prstGeom>
          <a:solidFill>
            <a:srgbClr val="E27F3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Genitourinary system abnormalities: OR 1.91 (95% CI: 1.66-2.19)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0F976CE6-12EF-E0A2-7B15-DCA5E388E126}"/>
              </a:ext>
            </a:extLst>
          </p:cNvPr>
          <p:cNvSpPr/>
          <p:nvPr/>
        </p:nvSpPr>
        <p:spPr>
          <a:xfrm>
            <a:off x="168812" y="2491747"/>
            <a:ext cx="4578985" cy="1106476"/>
          </a:xfrm>
          <a:prstGeom prst="wedgeRectCallout">
            <a:avLst>
              <a:gd name="adj1" fmla="val 10848"/>
              <a:gd name="adj2" fmla="val 77140"/>
            </a:avLst>
          </a:prstGeom>
          <a:solidFill>
            <a:srgbClr val="E27F3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ICH/SAH is more likely in non-genetic patients (141/8924 vs. 10/13204, p = 1.0e-43) </a:t>
            </a:r>
          </a:p>
        </p:txBody>
      </p:sp>
    </p:spTree>
    <p:extLst>
      <p:ext uri="{BB962C8B-B14F-4D97-AF65-F5344CB8AC3E}">
        <p14:creationId xmlns:p14="http://schemas.microsoft.com/office/powerpoint/2010/main" val="414599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3AE96D-472F-4157-5B5D-6C265A566E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1276597" y="553998"/>
            <a:ext cx="9638805" cy="4819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8A5747-B795-2EF7-5633-853DD3C0170E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000" dirty="0">
                <a:latin typeface="+mj-lt"/>
              </a:rPr>
              <a:t>Longitudinal phenotypes can show time-dependent clinical features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7C34B5-1042-BF82-CE1D-82C61C368A09}"/>
              </a:ext>
            </a:extLst>
          </p:cNvPr>
          <p:cNvSpPr txBox="1"/>
          <p:nvPr/>
        </p:nvSpPr>
        <p:spPr>
          <a:xfrm>
            <a:off x="374939" y="5373401"/>
            <a:ext cx="11442120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E" sz="1600" b="1" dirty="0"/>
              <a:t>C: Some clinical features are time-dependent, and longitudinal phenotyping can make efficient use of </a:t>
            </a:r>
            <a:r>
              <a:rPr lang="en-GB" sz="1600" b="1" dirty="0"/>
              <a:t>EHR</a:t>
            </a:r>
            <a:r>
              <a:rPr lang="en-DE" sz="1600" b="1" dirty="0"/>
              <a:t> data. </a:t>
            </a:r>
            <a:r>
              <a:rPr lang="en-DE" sz="1600" dirty="0"/>
              <a:t>Dot plot of term significance (p-value, log scale on the y-axis) and patient age. Terms are binned by age ranges and only shown where their significance level is highest. P-values adjusted for multiple testing, threshold shown as dotted line (alpha 0.05).</a:t>
            </a:r>
            <a:endParaRPr lang="en-DE" sz="1600" b="1" dirty="0"/>
          </a:p>
        </p:txBody>
      </p:sp>
    </p:spTree>
    <p:extLst>
      <p:ext uri="{BB962C8B-B14F-4D97-AF65-F5344CB8AC3E}">
        <p14:creationId xmlns:p14="http://schemas.microsoft.com/office/powerpoint/2010/main" val="1632949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FECA2C-350B-EE87-0A24-3D8989358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876" y="704954"/>
            <a:ext cx="5991922" cy="59919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D12A54-1CCA-C080-73D7-E43C2FF72E0E}"/>
              </a:ext>
            </a:extLst>
          </p:cNvPr>
          <p:cNvSpPr txBox="1"/>
          <p:nvPr/>
        </p:nvSpPr>
        <p:spPr>
          <a:xfrm>
            <a:off x="0" y="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000" dirty="0">
                <a:latin typeface="+mj-lt"/>
              </a:rPr>
              <a:t>Likely genetic patients have distinct ASM prescription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1824B-E8D2-A0D7-9590-DFFE8042ADAF}"/>
              </a:ext>
            </a:extLst>
          </p:cNvPr>
          <p:cNvSpPr txBox="1"/>
          <p:nvPr/>
        </p:nvSpPr>
        <p:spPr>
          <a:xfrm>
            <a:off x="338202" y="719202"/>
            <a:ext cx="4995798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 err="1"/>
              <a:t>Heatmap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40,000 </a:t>
            </a:r>
            <a:r>
              <a:rPr lang="de-DE" sz="1600" dirty="0" err="1"/>
              <a:t>prescriptions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1084/1671 </a:t>
            </a:r>
            <a:r>
              <a:rPr lang="de-DE" sz="1600" dirty="0" err="1"/>
              <a:t>patients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our</a:t>
            </a:r>
            <a:r>
              <a:rPr lang="de-DE" sz="1600" dirty="0"/>
              <a:t> longitudinal </a:t>
            </a:r>
            <a:r>
              <a:rPr lang="de-DE" sz="1600" dirty="0" err="1"/>
              <a:t>cohort</a:t>
            </a:r>
            <a:r>
              <a:rPr lang="de-DE" sz="1600" dirty="0"/>
              <a:t>. </a:t>
            </a:r>
            <a:r>
              <a:rPr lang="de-DE" sz="1600" dirty="0" err="1"/>
              <a:t>Prescriptions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binned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age</a:t>
            </a:r>
            <a:r>
              <a:rPr lang="de-DE" sz="1600" dirty="0"/>
              <a:t> (</a:t>
            </a:r>
            <a:r>
              <a:rPr lang="de-DE" sz="1600" dirty="0" err="1"/>
              <a:t>y-axis</a:t>
            </a:r>
            <a:r>
              <a:rPr lang="de-DE" sz="1600" dirty="0"/>
              <a:t>). </a:t>
            </a:r>
            <a:r>
              <a:rPr lang="de-DE" sz="1600" dirty="0" err="1"/>
              <a:t>Tiles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color-</a:t>
            </a:r>
            <a:r>
              <a:rPr lang="de-DE" sz="1600" dirty="0" err="1"/>
              <a:t>coded</a:t>
            </a:r>
            <a:r>
              <a:rPr lang="de-DE" sz="1600" dirty="0"/>
              <a:t> and </a:t>
            </a:r>
            <a:r>
              <a:rPr lang="de-DE" sz="1600" dirty="0" err="1"/>
              <a:t>labelled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Odds Ratio. </a:t>
            </a:r>
            <a:r>
              <a:rPr lang="de-DE" sz="1600" dirty="0" err="1"/>
              <a:t>Grayed</a:t>
            </a:r>
            <a:r>
              <a:rPr lang="de-DE" sz="1600" dirty="0"/>
              <a:t>-out </a:t>
            </a:r>
            <a:r>
              <a:rPr lang="de-DE" sz="1600" dirty="0" err="1"/>
              <a:t>tiles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not </a:t>
            </a:r>
            <a:r>
              <a:rPr lang="de-DE" sz="1600" dirty="0" err="1"/>
              <a:t>significant</a:t>
            </a:r>
            <a:r>
              <a:rPr lang="de-DE" sz="1600" dirty="0"/>
              <a:t> (</a:t>
            </a:r>
            <a:r>
              <a:rPr lang="de-DE" sz="1600" dirty="0" err="1"/>
              <a:t>adj.</a:t>
            </a:r>
            <a:r>
              <a:rPr lang="de-DE" sz="1600" dirty="0"/>
              <a:t> P-</a:t>
            </a:r>
            <a:r>
              <a:rPr lang="de-DE" sz="1600" dirty="0" err="1"/>
              <a:t>value</a:t>
            </a:r>
            <a:r>
              <a:rPr lang="de-DE" sz="1600" dirty="0"/>
              <a:t> &gt;0.05). </a:t>
            </a:r>
            <a:r>
              <a:rPr lang="de-DE" sz="1600" dirty="0" err="1"/>
              <a:t>Missing</a:t>
            </a:r>
            <a:r>
              <a:rPr lang="de-DE" sz="1600" dirty="0"/>
              <a:t> </a:t>
            </a:r>
            <a:r>
              <a:rPr lang="de-DE" sz="1600" dirty="0" err="1"/>
              <a:t>tiles</a:t>
            </a:r>
            <a:r>
              <a:rPr lang="de-DE" sz="1600" dirty="0"/>
              <a:t> </a:t>
            </a:r>
            <a:r>
              <a:rPr lang="de-DE" sz="1600" dirty="0" err="1"/>
              <a:t>correspond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insufficient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.</a:t>
            </a:r>
            <a:endParaRPr lang="en-DE" sz="1600" dirty="0"/>
          </a:p>
        </p:txBody>
      </p:sp>
      <p:sp>
        <p:nvSpPr>
          <p:cNvPr id="2" name="Rectangular Callout 1">
            <a:extLst>
              <a:ext uri="{FF2B5EF4-FFF2-40B4-BE49-F238E27FC236}">
                <a16:creationId xmlns:a16="http://schemas.microsoft.com/office/drawing/2014/main" id="{9A040BD9-757D-141D-A948-B9605B781204}"/>
              </a:ext>
            </a:extLst>
          </p:cNvPr>
          <p:cNvSpPr/>
          <p:nvPr/>
        </p:nvSpPr>
        <p:spPr>
          <a:xfrm>
            <a:off x="186889" y="2751288"/>
            <a:ext cx="5298423" cy="1355424"/>
          </a:xfrm>
          <a:prstGeom prst="wedgeRectCallout">
            <a:avLst>
              <a:gd name="adj1" fmla="val 66567"/>
              <a:gd name="adj2" fmla="val -65256"/>
            </a:avLst>
          </a:prstGeom>
          <a:solidFill>
            <a:srgbClr val="E27F3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de-DE" b="1" dirty="0" err="1"/>
              <a:t>Likely</a:t>
            </a:r>
            <a:r>
              <a:rPr lang="de-DE" b="1" dirty="0"/>
              <a:t> </a:t>
            </a:r>
            <a:r>
              <a:rPr lang="de-DE" b="1" dirty="0" err="1"/>
              <a:t>genetic</a:t>
            </a:r>
            <a:r>
              <a:rPr lang="de-DE" b="1" dirty="0"/>
              <a:t> </a:t>
            </a:r>
            <a:r>
              <a:rPr lang="de-DE" b="1" dirty="0" err="1"/>
              <a:t>patients</a:t>
            </a:r>
            <a:r>
              <a:rPr lang="de-DE" b="1" dirty="0"/>
              <a:t> </a:t>
            </a:r>
            <a:r>
              <a:rPr lang="de-DE" b="1" dirty="0" err="1"/>
              <a:t>are</a:t>
            </a:r>
            <a:r>
              <a:rPr lang="de-DE" b="1" dirty="0"/>
              <a:t> </a:t>
            </a:r>
            <a:r>
              <a:rPr lang="de-DE" b="1" dirty="0" err="1"/>
              <a:t>more</a:t>
            </a:r>
            <a:r>
              <a:rPr lang="de-DE" b="1" dirty="0"/>
              <a:t> </a:t>
            </a:r>
            <a:r>
              <a:rPr lang="de-DE" b="1" dirty="0" err="1"/>
              <a:t>likely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receive</a:t>
            </a:r>
            <a:r>
              <a:rPr lang="de-DE" b="1" dirty="0"/>
              <a:t> </a:t>
            </a:r>
            <a:r>
              <a:rPr lang="de-DE" b="1" dirty="0" err="1"/>
              <a:t>prescriptions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rescue</a:t>
            </a:r>
            <a:r>
              <a:rPr lang="de-DE" b="1" dirty="0"/>
              <a:t> </a:t>
            </a:r>
            <a:r>
              <a:rPr lang="de-DE" b="1" dirty="0" err="1"/>
              <a:t>medication</a:t>
            </a:r>
            <a:r>
              <a:rPr lang="de-DE" dirty="0"/>
              <a:t>, and </a:t>
            </a:r>
            <a:r>
              <a:rPr lang="de-DE" dirty="0" err="1"/>
              <a:t>older</a:t>
            </a:r>
            <a:r>
              <a:rPr lang="de-DE" dirty="0"/>
              <a:t> </a:t>
            </a:r>
            <a:r>
              <a:rPr lang="de-DE" dirty="0" err="1"/>
              <a:t>children</a:t>
            </a:r>
            <a:r>
              <a:rPr lang="de-DE" dirty="0"/>
              <a:t> </a:t>
            </a:r>
            <a:r>
              <a:rPr lang="de-DE" dirty="0" err="1"/>
              <a:t>receive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CLP/DZP </a:t>
            </a:r>
            <a:r>
              <a:rPr lang="de-DE" dirty="0" err="1"/>
              <a:t>than</a:t>
            </a:r>
            <a:r>
              <a:rPr lang="de-DE" dirty="0"/>
              <a:t> LZP.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2A4A0B07-C9A1-600E-DA3F-CF198CCED3A9}"/>
              </a:ext>
            </a:extLst>
          </p:cNvPr>
          <p:cNvSpPr/>
          <p:nvPr/>
        </p:nvSpPr>
        <p:spPr>
          <a:xfrm>
            <a:off x="2684788" y="4607353"/>
            <a:ext cx="5298423" cy="1355424"/>
          </a:xfrm>
          <a:prstGeom prst="wedgeRectCallout">
            <a:avLst>
              <a:gd name="adj1" fmla="val 69092"/>
              <a:gd name="adj2" fmla="val -81710"/>
            </a:avLst>
          </a:prstGeom>
          <a:solidFill>
            <a:srgbClr val="E27F3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de-DE" b="1" dirty="0" err="1"/>
              <a:t>Likely</a:t>
            </a:r>
            <a:r>
              <a:rPr lang="de-DE" b="1" dirty="0"/>
              <a:t> </a:t>
            </a:r>
            <a:r>
              <a:rPr lang="de-DE" b="1" dirty="0" err="1"/>
              <a:t>genetic</a:t>
            </a:r>
            <a:r>
              <a:rPr lang="de-DE" b="1" dirty="0"/>
              <a:t> </a:t>
            </a:r>
            <a:r>
              <a:rPr lang="de-DE" b="1" dirty="0" err="1"/>
              <a:t>patients</a:t>
            </a:r>
            <a:r>
              <a:rPr lang="de-DE" b="1" dirty="0"/>
              <a:t> </a:t>
            </a:r>
            <a:r>
              <a:rPr lang="de-DE" b="1" dirty="0" err="1"/>
              <a:t>are</a:t>
            </a:r>
            <a:r>
              <a:rPr lang="de-DE" b="1" dirty="0"/>
              <a:t> </a:t>
            </a:r>
            <a:r>
              <a:rPr lang="de-DE" b="1" dirty="0" err="1"/>
              <a:t>more</a:t>
            </a:r>
            <a:r>
              <a:rPr lang="de-DE" b="1" dirty="0"/>
              <a:t> </a:t>
            </a:r>
            <a:r>
              <a:rPr lang="de-DE" b="1" dirty="0" err="1"/>
              <a:t>likely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receive</a:t>
            </a:r>
            <a:r>
              <a:rPr lang="de-DE" b="1" dirty="0"/>
              <a:t> </a:t>
            </a:r>
            <a:r>
              <a:rPr lang="de-DE" b="1" dirty="0" err="1"/>
              <a:t>syndrome-specific</a:t>
            </a:r>
            <a:r>
              <a:rPr lang="de-DE" b="1" dirty="0"/>
              <a:t> ASMs</a:t>
            </a:r>
            <a:r>
              <a:rPr lang="de-DE" dirty="0"/>
              <a:t> (VGB, RUF)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third</a:t>
            </a:r>
            <a:r>
              <a:rPr lang="de-DE" dirty="0"/>
              <a:t>-line and </a:t>
            </a:r>
            <a:r>
              <a:rPr lang="de-DE" dirty="0" err="1"/>
              <a:t>broad-spectrum</a:t>
            </a:r>
            <a:r>
              <a:rPr lang="de-DE" dirty="0"/>
              <a:t> ASMs (TPM, PHT).</a:t>
            </a:r>
          </a:p>
        </p:txBody>
      </p:sp>
    </p:spTree>
    <p:extLst>
      <p:ext uri="{BB962C8B-B14F-4D97-AF65-F5344CB8AC3E}">
        <p14:creationId xmlns:p14="http://schemas.microsoft.com/office/powerpoint/2010/main" val="20177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672</Words>
  <Application>Microsoft Macintosh PowerPoint</Application>
  <PresentationFormat>Widescreen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Bosselmann</dc:creator>
  <cp:lastModifiedBy>Christian Bosselmann</cp:lastModifiedBy>
  <cp:revision>4</cp:revision>
  <dcterms:created xsi:type="dcterms:W3CDTF">2023-02-16T15:56:55Z</dcterms:created>
  <dcterms:modified xsi:type="dcterms:W3CDTF">2023-02-16T20:30:35Z</dcterms:modified>
</cp:coreProperties>
</file>